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sldIdLst>
    <p:sldId id="256" r:id="rId2"/>
    <p:sldId id="269" r:id="rId3"/>
    <p:sldId id="272" r:id="rId4"/>
    <p:sldId id="271" r:id="rId5"/>
    <p:sldId id="273" r:id="rId6"/>
    <p:sldId id="259" r:id="rId7"/>
    <p:sldId id="260" r:id="rId8"/>
    <p:sldId id="261" r:id="rId9"/>
    <p:sldId id="262" r:id="rId10"/>
    <p:sldId id="263" r:id="rId11"/>
    <p:sldId id="264" r:id="rId12"/>
    <p:sldId id="265" r:id="rId13"/>
    <p:sldId id="266" r:id="rId14"/>
    <p:sldId id="268" r:id="rId15"/>
    <p:sldId id="27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7" autoAdjust="0"/>
    <p:restoredTop sz="94660"/>
  </p:normalViewPr>
  <p:slideViewPr>
    <p:cSldViewPr snapToGrid="0">
      <p:cViewPr varScale="1">
        <p:scale>
          <a:sx n="147" d="100"/>
          <a:sy n="147" d="100"/>
        </p:scale>
        <p:origin x="120" y="76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png>
</file>

<file path=ppt/media/image5.png>
</file>

<file path=ppt/media/image6.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fr-FR"/>
              <a:t>Modifiez le style du titre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256C2ED-54A4-480D-B5C8-65C0D62359B9}" type="datetime2">
              <a:rPr lang="en-US" smtClean="0"/>
              <a:pPr/>
              <a:t>Wednesday, September 22, 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a:xfrm>
            <a:off x="9896911" y="5410199"/>
            <a:ext cx="771089" cy="365125"/>
          </a:xfrm>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75576777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fr-FR"/>
              <a:t>Cliquez sur l'icône pour ajouter une image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359083542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fr-FR"/>
              <a:t>Modifiez le style du titre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289077995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fr-FR"/>
              <a:t>Modifiez le style du titre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2916646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fr-FR"/>
              <a:t>Modifiez le style du titre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196548479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fr-FR"/>
              <a:t>Modifiez le style du titre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4" name="Footer Placeholder 3"/>
          <p:cNvSpPr>
            <a:spLocks noGrp="1"/>
          </p:cNvSpPr>
          <p:nvPr>
            <p:ph type="ftr" sz="quarter" idx="11"/>
          </p:nvPr>
        </p:nvSpPr>
        <p:spPr/>
        <p:txBody>
          <a:bodyPr/>
          <a:lstStyle/>
          <a:p>
            <a:r>
              <a:rPr lang="en-US" spc="200"/>
              <a:t>Sample Footer Text</a:t>
            </a:r>
            <a:endParaRPr lang="en-US" spc="200" dirty="0"/>
          </a:p>
        </p:txBody>
      </p:sp>
      <p:sp>
        <p:nvSpPr>
          <p:cNvPr id="5" name="Slide Number Placeholder 4"/>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406040319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fr-FR"/>
              <a:t>Modifiez le style du titre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4" name="Footer Placeholder 3"/>
          <p:cNvSpPr>
            <a:spLocks noGrp="1"/>
          </p:cNvSpPr>
          <p:nvPr>
            <p:ph type="ftr" sz="quarter" idx="11"/>
          </p:nvPr>
        </p:nvSpPr>
        <p:spPr/>
        <p:txBody>
          <a:bodyPr/>
          <a:lstStyle/>
          <a:p>
            <a:r>
              <a:rPr lang="en-US" spc="200"/>
              <a:t>Sample Footer Text</a:t>
            </a:r>
            <a:endParaRPr lang="en-US" spc="200" dirty="0"/>
          </a:p>
        </p:txBody>
      </p:sp>
      <p:sp>
        <p:nvSpPr>
          <p:cNvPr id="5" name="Slide Number Placeholder 4"/>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207481090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277547458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150288178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371701616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fr-FR"/>
              <a:t>Modifiez le style du titre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5" name="Footer Placeholder 4"/>
          <p:cNvSpPr>
            <a:spLocks noGrp="1"/>
          </p:cNvSpPr>
          <p:nvPr>
            <p:ph type="ftr" sz="quarter" idx="11"/>
          </p:nvPr>
        </p:nvSpPr>
        <p:spPr/>
        <p:txBody>
          <a:bodyPr/>
          <a:lstStyle/>
          <a:p>
            <a:r>
              <a:rPr lang="en-US" spc="200"/>
              <a:t>Sample Footer Text</a:t>
            </a:r>
            <a:endParaRPr lang="en-US" spc="200" dirty="0"/>
          </a:p>
        </p:txBody>
      </p:sp>
      <p:sp>
        <p:nvSpPr>
          <p:cNvPr id="6" name="Slide Number Placeholder 5"/>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54463238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312825214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fr-FR"/>
              <a:t>Modifiez le style du titre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141410" y="3073397"/>
            <a:ext cx="4878391" cy="271780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172200" y="3073397"/>
            <a:ext cx="4875210" cy="271780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8" name="Footer Placeholder 7"/>
          <p:cNvSpPr>
            <a:spLocks noGrp="1"/>
          </p:cNvSpPr>
          <p:nvPr>
            <p:ph type="ftr" sz="quarter" idx="11"/>
          </p:nvPr>
        </p:nvSpPr>
        <p:spPr/>
        <p:txBody>
          <a:bodyPr/>
          <a:lstStyle/>
          <a:p>
            <a:r>
              <a:rPr lang="en-US" spc="200"/>
              <a:t>Sample Footer Text</a:t>
            </a:r>
            <a:endParaRPr lang="en-US" spc="200" dirty="0"/>
          </a:p>
        </p:txBody>
      </p:sp>
      <p:sp>
        <p:nvSpPr>
          <p:cNvPr id="9" name="Slide Number Placeholder 8"/>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237889775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4" name="Footer Placeholder 3"/>
          <p:cNvSpPr>
            <a:spLocks noGrp="1"/>
          </p:cNvSpPr>
          <p:nvPr>
            <p:ph type="ftr" sz="quarter" idx="11"/>
          </p:nvPr>
        </p:nvSpPr>
        <p:spPr/>
        <p:txBody>
          <a:bodyPr/>
          <a:lstStyle/>
          <a:p>
            <a:r>
              <a:rPr lang="en-US" spc="200"/>
              <a:t>Sample Footer Text</a:t>
            </a:r>
            <a:endParaRPr lang="en-US" spc="200" dirty="0"/>
          </a:p>
        </p:txBody>
      </p:sp>
      <p:sp>
        <p:nvSpPr>
          <p:cNvPr id="5" name="Slide Number Placeholder 4"/>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409660842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3" name="Footer Placeholder 2"/>
          <p:cNvSpPr>
            <a:spLocks noGrp="1"/>
          </p:cNvSpPr>
          <p:nvPr>
            <p:ph type="ftr" sz="quarter" idx="11"/>
          </p:nvPr>
        </p:nvSpPr>
        <p:spPr/>
        <p:txBody>
          <a:bodyPr/>
          <a:lstStyle/>
          <a:p>
            <a:r>
              <a:rPr lang="en-US" spc="200"/>
              <a:t>Sample Footer Text</a:t>
            </a:r>
            <a:endParaRPr lang="en-US" spc="200" dirty="0"/>
          </a:p>
        </p:txBody>
      </p:sp>
      <p:sp>
        <p:nvSpPr>
          <p:cNvPr id="4" name="Slide Number Placeholder 3"/>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419692313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fr-FR"/>
              <a:t>Modifiez le style du titre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336948952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256C2ED-54A4-480D-B5C8-65C0D62359B9}" type="datetime2">
              <a:rPr lang="en-US" smtClean="0"/>
              <a:pPr/>
              <a:t>Wednesday, September 22, 2021</a:t>
            </a:fld>
            <a:endParaRPr lang="en-US" dirty="0"/>
          </a:p>
        </p:txBody>
      </p:sp>
      <p:sp>
        <p:nvSpPr>
          <p:cNvPr id="6" name="Footer Placeholder 5"/>
          <p:cNvSpPr>
            <a:spLocks noGrp="1"/>
          </p:cNvSpPr>
          <p:nvPr>
            <p:ph type="ftr" sz="quarter" idx="11"/>
          </p:nvPr>
        </p:nvSpPr>
        <p:spPr/>
        <p:txBody>
          <a:bodyPr/>
          <a:lstStyle/>
          <a:p>
            <a:r>
              <a:rPr lang="en-US" spc="200"/>
              <a:t>Sample Footer Text</a:t>
            </a:r>
            <a:endParaRPr lang="en-US" spc="200" dirty="0"/>
          </a:p>
        </p:txBody>
      </p:sp>
      <p:sp>
        <p:nvSpPr>
          <p:cNvPr id="7" name="Slide Number Placeholder 6"/>
          <p:cNvSpPr>
            <a:spLocks noGrp="1"/>
          </p:cNvSpPr>
          <p:nvPr>
            <p:ph type="sldNum" sz="quarter" idx="12"/>
          </p:nvPr>
        </p:nvSpPr>
        <p:spPr/>
        <p:txBody>
          <a:body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106318514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256C2ED-54A4-480D-B5C8-65C0D62359B9}" type="datetime2">
              <a:rPr lang="en-US" smtClean="0"/>
              <a:pPr/>
              <a:t>Wednesday, September 22, 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n-US" spc="200"/>
              <a:t>Sample Footer Text</a:t>
            </a:r>
            <a:endParaRPr lang="en-US" spc="200"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D309695-DEC3-40DA-9DF5-330280C9D0E8}" type="slidenum">
              <a:rPr lang="en-US" smtClean="0"/>
              <a:pPr/>
              <a:t>‹N°›</a:t>
            </a:fld>
            <a:endParaRPr lang="en-US" dirty="0"/>
          </a:p>
        </p:txBody>
      </p:sp>
    </p:spTree>
    <p:extLst>
      <p:ext uri="{BB962C8B-B14F-4D97-AF65-F5344CB8AC3E}">
        <p14:creationId xmlns:p14="http://schemas.microsoft.com/office/powerpoint/2010/main" val="2719728026"/>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068ACACB-DD9E-4155-84BF-8E4D43DEC1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5" name="Rectangle 24">
              <a:extLst>
                <a:ext uri="{FF2B5EF4-FFF2-40B4-BE49-F238E27FC236}">
                  <a16:creationId xmlns:a16="http://schemas.microsoft.com/office/drawing/2014/main" id="{8A7B0AF6-6256-4262-A76E-47B08EAB92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
              <a:extLst>
                <a:ext uri="{FF2B5EF4-FFF2-40B4-BE49-F238E27FC236}">
                  <a16:creationId xmlns:a16="http://schemas.microsoft.com/office/drawing/2014/main" id="{8034A3B1-2FBE-4771-84C6-797415E99D22}"/>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19" name="Picture 3" descr="Arrière-plan de bâtons connectés pour former des polygones">
            <a:extLst>
              <a:ext uri="{FF2B5EF4-FFF2-40B4-BE49-F238E27FC236}">
                <a16:creationId xmlns:a16="http://schemas.microsoft.com/office/drawing/2014/main" id="{7223E26E-C2DE-40BA-8B85-583F5C688A17}"/>
              </a:ext>
            </a:extLst>
          </p:cNvPr>
          <p:cNvPicPr>
            <a:picLocks noChangeAspect="1"/>
          </p:cNvPicPr>
          <p:nvPr/>
        </p:nvPicPr>
        <p:blipFill rotWithShape="1">
          <a:blip r:embed="rId4">
            <a:duotone>
              <a:prstClr val="black"/>
              <a:schemeClr val="accent5">
                <a:tint val="45000"/>
                <a:satMod val="400000"/>
              </a:schemeClr>
            </a:duotone>
            <a:alphaModFix/>
          </a:blip>
          <a:srcRect t="7853" b="7853"/>
          <a:stretch/>
        </p:blipFill>
        <p:spPr>
          <a:xfrm>
            <a:off x="3611" y="10"/>
            <a:ext cx="12188389" cy="6857990"/>
          </a:xfrm>
          <a:prstGeom prst="rect">
            <a:avLst/>
          </a:prstGeom>
        </p:spPr>
      </p:pic>
      <p:grpSp>
        <p:nvGrpSpPr>
          <p:cNvPr id="28" name="Group 27">
            <a:extLst>
              <a:ext uri="{FF2B5EF4-FFF2-40B4-BE49-F238E27FC236}">
                <a16:creationId xmlns:a16="http://schemas.microsoft.com/office/drawing/2014/main" id="{BF3AEE19-128A-4FF8-954B-A9724F42E0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29" name="Round Diagonal Corner Rectangle 7">
              <a:extLst>
                <a:ext uri="{FF2B5EF4-FFF2-40B4-BE49-F238E27FC236}">
                  <a16:creationId xmlns:a16="http://schemas.microsoft.com/office/drawing/2014/main" id="{80F57FCB-2163-4EF8-B6A7-023F6B877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77AB9C7F-4D09-4E13-BD9A-E5C14E37AFD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31" name="Freeform 32">
                <a:extLst>
                  <a:ext uri="{FF2B5EF4-FFF2-40B4-BE49-F238E27FC236}">
                    <a16:creationId xmlns:a16="http://schemas.microsoft.com/office/drawing/2014/main" id="{043B40A6-216C-4409-942A-16B4141973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Freeform 33">
                <a:extLst>
                  <a:ext uri="{FF2B5EF4-FFF2-40B4-BE49-F238E27FC236}">
                    <a16:creationId xmlns:a16="http://schemas.microsoft.com/office/drawing/2014/main" id="{6F5ED6F5-BEC7-4798-943B-12105A5178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Freeform 34">
                <a:extLst>
                  <a:ext uri="{FF2B5EF4-FFF2-40B4-BE49-F238E27FC236}">
                    <a16:creationId xmlns:a16="http://schemas.microsoft.com/office/drawing/2014/main" id="{45C6ABB9-CB59-444A-9A14-96A037BC42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Freeform 37">
                <a:extLst>
                  <a:ext uri="{FF2B5EF4-FFF2-40B4-BE49-F238E27FC236}">
                    <a16:creationId xmlns:a16="http://schemas.microsoft.com/office/drawing/2014/main" id="{C5F74DA3-506A-4911-BADD-B5DADFA9C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Freeform 35">
                <a:extLst>
                  <a:ext uri="{FF2B5EF4-FFF2-40B4-BE49-F238E27FC236}">
                    <a16:creationId xmlns:a16="http://schemas.microsoft.com/office/drawing/2014/main" id="{364BA096-7428-4C20-ABC8-CEBBC3E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Freeform 36">
                <a:extLst>
                  <a:ext uri="{FF2B5EF4-FFF2-40B4-BE49-F238E27FC236}">
                    <a16:creationId xmlns:a16="http://schemas.microsoft.com/office/drawing/2014/main" id="{25CA3B41-F8C1-48AF-B4B0-83A0E662AA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7" name="Freeform 38">
                <a:extLst>
                  <a:ext uri="{FF2B5EF4-FFF2-40B4-BE49-F238E27FC236}">
                    <a16:creationId xmlns:a16="http://schemas.microsoft.com/office/drawing/2014/main" id="{A2E4BFFC-0D72-4691-AC6F-6D446092C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8" name="Freeform 39">
                <a:extLst>
                  <a:ext uri="{FF2B5EF4-FFF2-40B4-BE49-F238E27FC236}">
                    <a16:creationId xmlns:a16="http://schemas.microsoft.com/office/drawing/2014/main" id="{7E81AA48-AA02-4008-9B21-B1BB05042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9" name="Freeform 40">
                <a:extLst>
                  <a:ext uri="{FF2B5EF4-FFF2-40B4-BE49-F238E27FC236}">
                    <a16:creationId xmlns:a16="http://schemas.microsoft.com/office/drawing/2014/main" id="{08B8F28E-CB03-4B11-8575-F1AB3A12A3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0" name="Rectangle 41">
                <a:extLst>
                  <a:ext uri="{FF2B5EF4-FFF2-40B4-BE49-F238E27FC236}">
                    <a16:creationId xmlns:a16="http://schemas.microsoft.com/office/drawing/2014/main" id="{6F2B917E-B873-4E35-8D18-F116784B50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41" name="Freeform 32">
                <a:extLst>
                  <a:ext uri="{FF2B5EF4-FFF2-40B4-BE49-F238E27FC236}">
                    <a16:creationId xmlns:a16="http://schemas.microsoft.com/office/drawing/2014/main" id="{DA0EBFF7-C330-4AEE-806E-6A2D745425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2" name="Freeform 33">
                <a:extLst>
                  <a:ext uri="{FF2B5EF4-FFF2-40B4-BE49-F238E27FC236}">
                    <a16:creationId xmlns:a16="http://schemas.microsoft.com/office/drawing/2014/main" id="{2A66CF61-D72F-4E03-B74E-4BDD67D1CA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3" name="Freeform 34">
                <a:extLst>
                  <a:ext uri="{FF2B5EF4-FFF2-40B4-BE49-F238E27FC236}">
                    <a16:creationId xmlns:a16="http://schemas.microsoft.com/office/drawing/2014/main" id="{04DE5338-105A-4EB0-8FE2-D41DC2F984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4" name="Freeform 37">
                <a:extLst>
                  <a:ext uri="{FF2B5EF4-FFF2-40B4-BE49-F238E27FC236}">
                    <a16:creationId xmlns:a16="http://schemas.microsoft.com/office/drawing/2014/main" id="{C9A1C85F-5B5B-47FA-8C0C-66F75C274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5" name="Freeform 35">
                <a:extLst>
                  <a:ext uri="{FF2B5EF4-FFF2-40B4-BE49-F238E27FC236}">
                    <a16:creationId xmlns:a16="http://schemas.microsoft.com/office/drawing/2014/main" id="{75F79533-DD24-4E6A-83A1-9E21DF5651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6" name="Freeform 36">
                <a:extLst>
                  <a:ext uri="{FF2B5EF4-FFF2-40B4-BE49-F238E27FC236}">
                    <a16:creationId xmlns:a16="http://schemas.microsoft.com/office/drawing/2014/main" id="{376D6142-024F-4BD4-95B7-A6D05EF59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7" name="Freeform 38">
                <a:extLst>
                  <a:ext uri="{FF2B5EF4-FFF2-40B4-BE49-F238E27FC236}">
                    <a16:creationId xmlns:a16="http://schemas.microsoft.com/office/drawing/2014/main" id="{CD28FD54-698D-4BAD-92FC-2897067450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8" name="Freeform 39">
                <a:extLst>
                  <a:ext uri="{FF2B5EF4-FFF2-40B4-BE49-F238E27FC236}">
                    <a16:creationId xmlns:a16="http://schemas.microsoft.com/office/drawing/2014/main" id="{47EFA16F-61E8-404C-840D-A8AE44F51F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49" name="Freeform 40">
                <a:extLst>
                  <a:ext uri="{FF2B5EF4-FFF2-40B4-BE49-F238E27FC236}">
                    <a16:creationId xmlns:a16="http://schemas.microsoft.com/office/drawing/2014/main" id="{09E4A29B-6AEB-4F87-9189-F506B278A7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50" name="Rectangle 41">
                <a:extLst>
                  <a:ext uri="{FF2B5EF4-FFF2-40B4-BE49-F238E27FC236}">
                    <a16:creationId xmlns:a16="http://schemas.microsoft.com/office/drawing/2014/main" id="{338E5AEE-F711-46EB-9890-E720C8B8523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re 1">
            <a:extLst>
              <a:ext uri="{FF2B5EF4-FFF2-40B4-BE49-F238E27FC236}">
                <a16:creationId xmlns:a16="http://schemas.microsoft.com/office/drawing/2014/main" id="{27DF9720-AF87-4FFD-A69C-2F6EDD057855}"/>
              </a:ext>
            </a:extLst>
          </p:cNvPr>
          <p:cNvSpPr>
            <a:spLocks noGrp="1"/>
          </p:cNvSpPr>
          <p:nvPr>
            <p:ph type="ctrTitle"/>
          </p:nvPr>
        </p:nvSpPr>
        <p:spPr>
          <a:xfrm>
            <a:off x="2667000" y="2328334"/>
            <a:ext cx="6858000" cy="1367896"/>
          </a:xfrm>
        </p:spPr>
        <p:txBody>
          <a:bodyPr>
            <a:normAutofit/>
          </a:bodyPr>
          <a:lstStyle/>
          <a:p>
            <a:pPr algn="ctr"/>
            <a:r>
              <a:rPr lang="en-CA" dirty="0">
                <a:latin typeface="Book Antiqua" panose="02040602050305030304" pitchFamily="18" charset="0"/>
              </a:rPr>
              <a:t>DASP 3.01</a:t>
            </a:r>
          </a:p>
        </p:txBody>
      </p:sp>
      <p:sp>
        <p:nvSpPr>
          <p:cNvPr id="3" name="Sous-titre 2">
            <a:extLst>
              <a:ext uri="{FF2B5EF4-FFF2-40B4-BE49-F238E27FC236}">
                <a16:creationId xmlns:a16="http://schemas.microsoft.com/office/drawing/2014/main" id="{845BACF4-371B-4172-8EB2-B56E3528BCFC}"/>
              </a:ext>
            </a:extLst>
          </p:cNvPr>
          <p:cNvSpPr>
            <a:spLocks noGrp="1"/>
          </p:cNvSpPr>
          <p:nvPr>
            <p:ph type="subTitle" idx="1"/>
          </p:nvPr>
        </p:nvSpPr>
        <p:spPr>
          <a:xfrm>
            <a:off x="2667001" y="3602038"/>
            <a:ext cx="6857999" cy="953029"/>
          </a:xfrm>
        </p:spPr>
        <p:txBody>
          <a:bodyPr>
            <a:normAutofit fontScale="62500" lnSpcReduction="20000"/>
          </a:bodyPr>
          <a:lstStyle/>
          <a:p>
            <a:pPr algn="ctr"/>
            <a:r>
              <a:rPr lang="en-CA" dirty="0">
                <a:latin typeface="Book Antiqua" panose="02040602050305030304" pitchFamily="18" charset="0"/>
              </a:rPr>
              <a:t>Improvements compared to DASP 2.3</a:t>
            </a:r>
          </a:p>
          <a:p>
            <a:pPr algn="ctr"/>
            <a:r>
              <a:rPr lang="en-CA" dirty="0">
                <a:latin typeface="Book Antiqua" panose="02040602050305030304" pitchFamily="18" charset="0"/>
              </a:rPr>
              <a:t>By Araar Abdelkrim</a:t>
            </a:r>
          </a:p>
          <a:p>
            <a:pPr algn="ctr"/>
            <a:r>
              <a:rPr lang="en-CA" dirty="0">
                <a:latin typeface="Book Antiqua" panose="02040602050305030304" pitchFamily="18" charset="0"/>
              </a:rPr>
              <a:t>Sunday, September 19, 2021 </a:t>
            </a:r>
          </a:p>
        </p:txBody>
      </p:sp>
    </p:spTree>
    <p:extLst>
      <p:ext uri="{BB962C8B-B14F-4D97-AF65-F5344CB8AC3E}">
        <p14:creationId xmlns:p14="http://schemas.microsoft.com/office/powerpoint/2010/main" val="13309691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DASP 3.01 and ADDED MODULES.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Progressivity indices (</a:t>
            </a:r>
            <a:r>
              <a:rPr lang="en-CA" sz="1800" dirty="0" err="1">
                <a:latin typeface="Book Antiqua" panose="02040602050305030304" pitchFamily="18" charset="0"/>
                <a:ea typeface="Calibri" panose="020F0502020204030204" pitchFamily="34" charset="0"/>
                <a:cs typeface="Times New Roman" panose="02020603050405020304" pitchFamily="18" charset="0"/>
              </a:rPr>
              <a:t>iprog</a:t>
            </a:r>
            <a:r>
              <a:rPr lang="en-CA" sz="1800" dirty="0">
                <a:latin typeface="Book Antiqua" panose="02040602050305030304" pitchFamily="18" charset="0"/>
                <a:ea typeface="Calibri" panose="020F0502020204030204" pitchFamily="34" charset="0"/>
                <a:cs typeface="Times New Roman" panose="02020603050405020304" pitchFamily="18" charset="0"/>
              </a:rPr>
              <a:t>) </a:t>
            </a:r>
            <a:endParaRPr lang="en-CA" sz="1800" dirty="0">
              <a:effectLst/>
              <a:latin typeface="Book Antiqua" panose="0204060205030503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6" name="Image 5">
            <a:extLst>
              <a:ext uri="{FF2B5EF4-FFF2-40B4-BE49-F238E27FC236}">
                <a16:creationId xmlns:a16="http://schemas.microsoft.com/office/drawing/2014/main" id="{EF0BE713-7C46-4203-B0D5-9CED58B4F173}"/>
              </a:ext>
            </a:extLst>
          </p:cNvPr>
          <p:cNvPicPr>
            <a:picLocks noChangeAspect="1"/>
          </p:cNvPicPr>
          <p:nvPr/>
        </p:nvPicPr>
        <p:blipFill>
          <a:blip r:embed="rId2"/>
          <a:stretch>
            <a:fillRect/>
          </a:stretch>
        </p:blipFill>
        <p:spPr>
          <a:xfrm>
            <a:off x="2049652" y="1832674"/>
            <a:ext cx="7111860" cy="3961823"/>
          </a:xfrm>
          <a:prstGeom prst="rect">
            <a:avLst/>
          </a:prstGeom>
        </p:spPr>
      </p:pic>
    </p:spTree>
    <p:extLst>
      <p:ext uri="{BB962C8B-B14F-4D97-AF65-F5344CB8AC3E}">
        <p14:creationId xmlns:p14="http://schemas.microsoft.com/office/powerpoint/2010/main" val="28757956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DASP 3.01 and ADDED MODULES.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Growth Incidence Curve (</a:t>
            </a:r>
            <a:r>
              <a:rPr lang="en-CA" sz="1800" dirty="0" err="1">
                <a:latin typeface="Book Antiqua" panose="02040602050305030304" pitchFamily="18" charset="0"/>
                <a:ea typeface="Calibri" panose="020F0502020204030204" pitchFamily="34" charset="0"/>
                <a:cs typeface="Times New Roman" panose="02020603050405020304" pitchFamily="18" charset="0"/>
              </a:rPr>
              <a:t>gicur</a:t>
            </a:r>
            <a:r>
              <a:rPr lang="en-CA" sz="1800" dirty="0">
                <a:latin typeface="Book Antiqua" panose="02040602050305030304" pitchFamily="18" charset="0"/>
                <a:ea typeface="Calibri" panose="020F0502020204030204" pitchFamily="34" charset="0"/>
                <a:cs typeface="Times New Roman" panose="02020603050405020304" pitchFamily="18" charset="0"/>
              </a:rPr>
              <a:t>)</a:t>
            </a:r>
            <a:endParaRPr lang="en-CA" sz="1800" dirty="0">
              <a:effectLst/>
              <a:latin typeface="Book Antiqua" panose="0204060205030503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5" name="Image 4">
            <a:extLst>
              <a:ext uri="{FF2B5EF4-FFF2-40B4-BE49-F238E27FC236}">
                <a16:creationId xmlns:a16="http://schemas.microsoft.com/office/drawing/2014/main" id="{3416390C-D6B9-4396-B9F8-628011419288}"/>
              </a:ext>
            </a:extLst>
          </p:cNvPr>
          <p:cNvPicPr>
            <a:picLocks noChangeAspect="1"/>
          </p:cNvPicPr>
          <p:nvPr/>
        </p:nvPicPr>
        <p:blipFill>
          <a:blip r:embed="rId2"/>
          <a:stretch>
            <a:fillRect/>
          </a:stretch>
        </p:blipFill>
        <p:spPr>
          <a:xfrm>
            <a:off x="653366" y="1930943"/>
            <a:ext cx="5194782" cy="2996114"/>
          </a:xfrm>
          <a:prstGeom prst="rect">
            <a:avLst/>
          </a:prstGeom>
        </p:spPr>
      </p:pic>
      <p:pic>
        <p:nvPicPr>
          <p:cNvPr id="8" name="Image 7">
            <a:extLst>
              <a:ext uri="{FF2B5EF4-FFF2-40B4-BE49-F238E27FC236}">
                <a16:creationId xmlns:a16="http://schemas.microsoft.com/office/drawing/2014/main" id="{08828876-0F38-4D81-809B-E3F93A32A9FB}"/>
              </a:ext>
            </a:extLst>
          </p:cNvPr>
          <p:cNvPicPr>
            <a:picLocks noChangeAspect="1"/>
          </p:cNvPicPr>
          <p:nvPr/>
        </p:nvPicPr>
        <p:blipFill>
          <a:blip r:embed="rId3"/>
          <a:stretch>
            <a:fillRect/>
          </a:stretch>
        </p:blipFill>
        <p:spPr>
          <a:xfrm>
            <a:off x="6046742" y="1577448"/>
            <a:ext cx="4891389" cy="3571961"/>
          </a:xfrm>
          <a:prstGeom prst="rect">
            <a:avLst/>
          </a:prstGeom>
        </p:spPr>
      </p:pic>
    </p:spTree>
    <p:extLst>
      <p:ext uri="{BB962C8B-B14F-4D97-AF65-F5344CB8AC3E}">
        <p14:creationId xmlns:p14="http://schemas.microsoft.com/office/powerpoint/2010/main" val="3107985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DASP 3.01: NEW MODULES.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Bi-dimensional poverty targeting of population groups: itargetg2d</a:t>
            </a:r>
            <a:endParaRPr lang="en-CA" sz="1800" dirty="0">
              <a:effectLst/>
              <a:latin typeface="Book Antiqua" panose="0204060205030503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9" name="Image 8">
            <a:extLst>
              <a:ext uri="{FF2B5EF4-FFF2-40B4-BE49-F238E27FC236}">
                <a16:creationId xmlns:a16="http://schemas.microsoft.com/office/drawing/2014/main" id="{0AC639BE-5292-4B2A-8CFE-114DD40AE093}"/>
              </a:ext>
            </a:extLst>
          </p:cNvPr>
          <p:cNvPicPr>
            <a:picLocks noChangeAspect="1"/>
          </p:cNvPicPr>
          <p:nvPr/>
        </p:nvPicPr>
        <p:blipFill>
          <a:blip r:embed="rId2"/>
          <a:stretch>
            <a:fillRect/>
          </a:stretch>
        </p:blipFill>
        <p:spPr>
          <a:xfrm>
            <a:off x="775724" y="2366173"/>
            <a:ext cx="5508068" cy="2906697"/>
          </a:xfrm>
          <a:prstGeom prst="rect">
            <a:avLst/>
          </a:prstGeom>
        </p:spPr>
      </p:pic>
      <p:pic>
        <p:nvPicPr>
          <p:cNvPr id="18" name="Image 17">
            <a:extLst>
              <a:ext uri="{FF2B5EF4-FFF2-40B4-BE49-F238E27FC236}">
                <a16:creationId xmlns:a16="http://schemas.microsoft.com/office/drawing/2014/main" id="{3A1FA1AE-BE1D-4828-B75D-0FCB318AFAAE}"/>
              </a:ext>
            </a:extLst>
          </p:cNvPr>
          <p:cNvPicPr>
            <a:picLocks noChangeAspect="1"/>
          </p:cNvPicPr>
          <p:nvPr/>
        </p:nvPicPr>
        <p:blipFill>
          <a:blip r:embed="rId3"/>
          <a:stretch>
            <a:fillRect/>
          </a:stretch>
        </p:blipFill>
        <p:spPr>
          <a:xfrm>
            <a:off x="6973254" y="1549441"/>
            <a:ext cx="3640662" cy="4710677"/>
          </a:xfrm>
          <a:prstGeom prst="rect">
            <a:avLst/>
          </a:prstGeom>
        </p:spPr>
      </p:pic>
    </p:spTree>
    <p:extLst>
      <p:ext uri="{BB962C8B-B14F-4D97-AF65-F5344CB8AC3E}">
        <p14:creationId xmlns:p14="http://schemas.microsoft.com/office/powerpoint/2010/main" val="22907293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DASP 3.01: NEW MODULES.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Optimal population group targeting with fixed budget (</a:t>
            </a:r>
            <a:r>
              <a:rPr lang="en-CA" sz="1800" dirty="0" err="1">
                <a:latin typeface="Book Antiqua" panose="02040602050305030304" pitchFamily="18" charset="0"/>
                <a:ea typeface="Calibri" panose="020F0502020204030204" pitchFamily="34" charset="0"/>
                <a:cs typeface="Times New Roman" panose="02020603050405020304" pitchFamily="18" charset="0"/>
              </a:rPr>
              <a:t>ogtpr</a:t>
            </a:r>
            <a:r>
              <a:rPr lang="en-CA" sz="1800" dirty="0">
                <a:latin typeface="Book Antiqua" panose="02040602050305030304" pitchFamily="18" charset="0"/>
                <a:ea typeface="Calibri" panose="020F0502020204030204" pitchFamily="34" charset="0"/>
                <a:cs typeface="Times New Roman" panose="02020603050405020304" pitchFamily="18" charset="0"/>
              </a:rPr>
              <a:t>)</a:t>
            </a:r>
            <a:endParaRPr lang="en-CA" sz="1800" dirty="0">
              <a:effectLst/>
              <a:latin typeface="Book Antiqua" panose="0204060205030503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5" name="Image 4">
            <a:extLst>
              <a:ext uri="{FF2B5EF4-FFF2-40B4-BE49-F238E27FC236}">
                <a16:creationId xmlns:a16="http://schemas.microsoft.com/office/drawing/2014/main" id="{8C2B53B1-F8D0-448A-AC0E-2618B8452A37}"/>
              </a:ext>
            </a:extLst>
          </p:cNvPr>
          <p:cNvPicPr>
            <a:picLocks noChangeAspect="1"/>
          </p:cNvPicPr>
          <p:nvPr/>
        </p:nvPicPr>
        <p:blipFill>
          <a:blip r:embed="rId2"/>
          <a:stretch>
            <a:fillRect/>
          </a:stretch>
        </p:blipFill>
        <p:spPr>
          <a:xfrm>
            <a:off x="416073" y="1791909"/>
            <a:ext cx="6204438" cy="3274182"/>
          </a:xfrm>
          <a:prstGeom prst="rect">
            <a:avLst/>
          </a:prstGeom>
        </p:spPr>
      </p:pic>
      <p:pic>
        <p:nvPicPr>
          <p:cNvPr id="7" name="Image 6">
            <a:extLst>
              <a:ext uri="{FF2B5EF4-FFF2-40B4-BE49-F238E27FC236}">
                <a16:creationId xmlns:a16="http://schemas.microsoft.com/office/drawing/2014/main" id="{4C8E6141-63E2-4452-8C61-1E944AB0F05D}"/>
              </a:ext>
            </a:extLst>
          </p:cNvPr>
          <p:cNvPicPr>
            <a:picLocks noChangeAspect="1"/>
          </p:cNvPicPr>
          <p:nvPr/>
        </p:nvPicPr>
        <p:blipFill>
          <a:blip r:embed="rId3"/>
          <a:stretch>
            <a:fillRect/>
          </a:stretch>
        </p:blipFill>
        <p:spPr>
          <a:xfrm>
            <a:off x="7001211" y="1495110"/>
            <a:ext cx="4932224" cy="4077964"/>
          </a:xfrm>
          <a:prstGeom prst="rect">
            <a:avLst/>
          </a:prstGeom>
        </p:spPr>
      </p:pic>
    </p:spTree>
    <p:extLst>
      <p:ext uri="{BB962C8B-B14F-4D97-AF65-F5344CB8AC3E}">
        <p14:creationId xmlns:p14="http://schemas.microsoft.com/office/powerpoint/2010/main" val="3874114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DASP 3.01: SOME IMPROVED MODULES.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Regression-based inequality decomposion (</a:t>
            </a:r>
            <a:r>
              <a:rPr lang="en-CA" sz="1800" dirty="0" err="1">
                <a:latin typeface="Book Antiqua" panose="02040602050305030304" pitchFamily="18" charset="0"/>
                <a:ea typeface="Calibri" panose="020F0502020204030204" pitchFamily="34" charset="0"/>
                <a:cs typeface="Times New Roman" panose="02020603050405020304" pitchFamily="18" charset="0"/>
              </a:rPr>
              <a:t>rbdineq</a:t>
            </a:r>
            <a:r>
              <a:rPr lang="en-CA" sz="1800" dirty="0">
                <a:latin typeface="Book Antiqua" panose="02040602050305030304" pitchFamily="18" charset="0"/>
                <a:ea typeface="Calibri" panose="020F0502020204030204" pitchFamily="34" charset="0"/>
                <a:cs typeface="Times New Roman" panose="02020603050405020304" pitchFamily="18" charset="0"/>
              </a:rPr>
              <a:t>): Now the user can indicate the categorical independent variables separately. </a:t>
            </a: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6" name="Image 5">
            <a:extLst>
              <a:ext uri="{FF2B5EF4-FFF2-40B4-BE49-F238E27FC236}">
                <a16:creationId xmlns:a16="http://schemas.microsoft.com/office/drawing/2014/main" id="{6ACBD860-7836-484E-A89F-2ADD2142A314}"/>
              </a:ext>
            </a:extLst>
          </p:cNvPr>
          <p:cNvPicPr>
            <a:picLocks noChangeAspect="1"/>
          </p:cNvPicPr>
          <p:nvPr/>
        </p:nvPicPr>
        <p:blipFill>
          <a:blip r:embed="rId2"/>
          <a:stretch>
            <a:fillRect/>
          </a:stretch>
        </p:blipFill>
        <p:spPr>
          <a:xfrm>
            <a:off x="759871" y="2289698"/>
            <a:ext cx="5935376" cy="3132194"/>
          </a:xfrm>
          <a:prstGeom prst="rect">
            <a:avLst/>
          </a:prstGeom>
        </p:spPr>
      </p:pic>
      <p:pic>
        <p:nvPicPr>
          <p:cNvPr id="9" name="Image 8">
            <a:extLst>
              <a:ext uri="{FF2B5EF4-FFF2-40B4-BE49-F238E27FC236}">
                <a16:creationId xmlns:a16="http://schemas.microsoft.com/office/drawing/2014/main" id="{02D7DDD7-DB3B-4CEF-A118-B23B057E7A7D}"/>
              </a:ext>
            </a:extLst>
          </p:cNvPr>
          <p:cNvPicPr>
            <a:picLocks noChangeAspect="1"/>
          </p:cNvPicPr>
          <p:nvPr/>
        </p:nvPicPr>
        <p:blipFill>
          <a:blip r:embed="rId3"/>
          <a:stretch>
            <a:fillRect/>
          </a:stretch>
        </p:blipFill>
        <p:spPr>
          <a:xfrm>
            <a:off x="7760357" y="1378101"/>
            <a:ext cx="3671772" cy="4684675"/>
          </a:xfrm>
          <a:prstGeom prst="rect">
            <a:avLst/>
          </a:prstGeom>
        </p:spPr>
      </p:pic>
    </p:spTree>
    <p:extLst>
      <p:ext uri="{BB962C8B-B14F-4D97-AF65-F5344CB8AC3E}">
        <p14:creationId xmlns:p14="http://schemas.microsoft.com/office/powerpoint/2010/main" val="23377521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DASP 3.01 USUER MANUAL IS UPDATED.  </a:t>
            </a:r>
          </a:p>
        </p:txBody>
      </p:sp>
      <p:pic>
        <p:nvPicPr>
          <p:cNvPr id="8" name="Image 7">
            <a:extLst>
              <a:ext uri="{FF2B5EF4-FFF2-40B4-BE49-F238E27FC236}">
                <a16:creationId xmlns:a16="http://schemas.microsoft.com/office/drawing/2014/main" id="{8EDFCDE9-8964-47CB-BB02-6AE10ABE510D}"/>
              </a:ext>
            </a:extLst>
          </p:cNvPr>
          <p:cNvPicPr>
            <a:picLocks noChangeAspect="1"/>
          </p:cNvPicPr>
          <p:nvPr/>
        </p:nvPicPr>
        <p:blipFill>
          <a:blip r:embed="rId2"/>
          <a:stretch>
            <a:fillRect/>
          </a:stretch>
        </p:blipFill>
        <p:spPr>
          <a:xfrm>
            <a:off x="8310927" y="1042935"/>
            <a:ext cx="3589273" cy="4081448"/>
          </a:xfrm>
          <a:prstGeom prst="rect">
            <a:avLst/>
          </a:prstGeom>
        </p:spPr>
      </p:pic>
      <p:pic>
        <p:nvPicPr>
          <p:cNvPr id="7" name="Image 6">
            <a:extLst>
              <a:ext uri="{FF2B5EF4-FFF2-40B4-BE49-F238E27FC236}">
                <a16:creationId xmlns:a16="http://schemas.microsoft.com/office/drawing/2014/main" id="{04E65CED-6402-4706-8A32-507AA04B937B}"/>
              </a:ext>
            </a:extLst>
          </p:cNvPr>
          <p:cNvPicPr>
            <a:picLocks noChangeAspect="1"/>
          </p:cNvPicPr>
          <p:nvPr/>
        </p:nvPicPr>
        <p:blipFill>
          <a:blip r:embed="rId3"/>
          <a:stretch>
            <a:fillRect/>
          </a:stretch>
        </p:blipFill>
        <p:spPr>
          <a:xfrm>
            <a:off x="4372846" y="1047658"/>
            <a:ext cx="3861087" cy="4053012"/>
          </a:xfrm>
          <a:prstGeom prst="rect">
            <a:avLst/>
          </a:prstGeom>
        </p:spPr>
      </p:pic>
      <p:pic>
        <p:nvPicPr>
          <p:cNvPr id="10" name="Image 9">
            <a:extLst>
              <a:ext uri="{FF2B5EF4-FFF2-40B4-BE49-F238E27FC236}">
                <a16:creationId xmlns:a16="http://schemas.microsoft.com/office/drawing/2014/main" id="{8E6E94FB-983A-4109-B513-43CD15EEBB42}"/>
              </a:ext>
            </a:extLst>
          </p:cNvPr>
          <p:cNvPicPr>
            <a:picLocks noChangeAspect="1"/>
          </p:cNvPicPr>
          <p:nvPr/>
        </p:nvPicPr>
        <p:blipFill>
          <a:blip r:embed="rId4"/>
          <a:stretch>
            <a:fillRect/>
          </a:stretch>
        </p:blipFill>
        <p:spPr>
          <a:xfrm>
            <a:off x="353819" y="1042934"/>
            <a:ext cx="3893781" cy="4070771"/>
          </a:xfrm>
          <a:prstGeom prst="rect">
            <a:avLst/>
          </a:prstGeom>
        </p:spPr>
      </p:pic>
    </p:spTree>
    <p:extLst>
      <p:ext uri="{BB962C8B-B14F-4D97-AF65-F5344CB8AC3E}">
        <p14:creationId xmlns:p14="http://schemas.microsoft.com/office/powerpoint/2010/main" val="1420990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DASP 3.0 a NEW PEP realisation.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4207375"/>
          </a:xfrm>
        </p:spPr>
        <p:txBody>
          <a:bodyPr>
            <a:normAutofit lnSpcReduction="10000"/>
          </a:bodyPr>
          <a:lstStyle/>
          <a:p>
            <a:pPr algn="just"/>
            <a:r>
              <a:rPr lang="en-US" dirty="0">
                <a:latin typeface="Book Antiqua" panose="02040602050305030304" pitchFamily="18" charset="0"/>
              </a:rPr>
              <a:t>Compared to the DASP 2.3, the  new version of DASP version (DASP 3.0)  includes many helpful improvements, which can facilitate the work of practitioners for the study of distributive analyses or program evaluations.</a:t>
            </a:r>
          </a:p>
          <a:p>
            <a:pPr marL="0" indent="0" algn="just">
              <a:buNone/>
            </a:pPr>
            <a:endParaRPr lang="en-US" dirty="0">
              <a:latin typeface="Book Antiqua" panose="02040602050305030304" pitchFamily="18" charset="0"/>
            </a:endParaRPr>
          </a:p>
          <a:p>
            <a:pPr algn="just"/>
            <a:r>
              <a:rPr lang="en-US" dirty="0">
                <a:latin typeface="Book Antiqua" panose="02040602050305030304" pitchFamily="18" charset="0"/>
              </a:rPr>
              <a:t>This work was financed by PEP, and I would like to  thank the PEP network for its support to this project.</a:t>
            </a:r>
          </a:p>
          <a:p>
            <a:pPr marL="0" indent="0" algn="just">
              <a:buNone/>
            </a:pPr>
            <a:endParaRPr lang="en-US" dirty="0">
              <a:latin typeface="Book Antiqua" panose="02040602050305030304" pitchFamily="18" charset="0"/>
            </a:endParaRPr>
          </a:p>
          <a:p>
            <a:pPr algn="just"/>
            <a:r>
              <a:rPr lang="en-US" dirty="0">
                <a:latin typeface="Book Antiqua" panose="02040602050305030304" pitchFamily="18" charset="0"/>
              </a:rPr>
              <a:t> In what follows, we will introduce these improvements. </a:t>
            </a:r>
            <a:endParaRPr lang="en-CA" dirty="0"/>
          </a:p>
        </p:txBody>
      </p:sp>
    </p:spTree>
    <p:extLst>
      <p:ext uri="{BB962C8B-B14F-4D97-AF65-F5344CB8AC3E}">
        <p14:creationId xmlns:p14="http://schemas.microsoft.com/office/powerpoint/2010/main" val="2443711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DIALOG BOXES.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735663" y="544068"/>
            <a:ext cx="10217083" cy="1633463"/>
          </a:xfrm>
        </p:spPr>
        <p:txBody>
          <a:bodyPr>
            <a:normAutofit fontScale="85000" lnSpcReduction="20000"/>
          </a:bodyPr>
          <a:lstStyle/>
          <a:p>
            <a:endParaRPr lang="en-CA" dirty="0">
              <a:latin typeface="Book Antiqua" panose="02040602050305030304" pitchFamily="18" charset="0"/>
            </a:endParaRPr>
          </a:p>
          <a:p>
            <a:r>
              <a:rPr lang="en-CA" dirty="0">
                <a:latin typeface="Book Antiqua" panose="02040602050305030304" pitchFamily="18" charset="0"/>
              </a:rPr>
              <a:t>For most popular indices, the user can save dialog BD information, and then, can load it in a another Stata session.</a:t>
            </a:r>
          </a:p>
          <a:p>
            <a:pPr marL="0" indent="0" algn="ctr">
              <a:buNone/>
            </a:pPr>
            <a:r>
              <a:rPr lang="en-CA" dirty="0"/>
              <a:t>Video 1</a:t>
            </a:r>
          </a:p>
          <a:p>
            <a:endParaRPr lang="en-CA" dirty="0">
              <a:latin typeface="Book Antiqua" panose="02040602050305030304" pitchFamily="18" charset="0"/>
            </a:endParaRPr>
          </a:p>
          <a:p>
            <a:endParaRPr lang="en-CA" dirty="0"/>
          </a:p>
        </p:txBody>
      </p:sp>
      <p:sp>
        <p:nvSpPr>
          <p:cNvPr id="10" name="Ellipse 9">
            <a:extLst>
              <a:ext uri="{FF2B5EF4-FFF2-40B4-BE49-F238E27FC236}">
                <a16:creationId xmlns:a16="http://schemas.microsoft.com/office/drawing/2014/main" id="{4E65EAB3-90E2-40E2-BB84-96FF260F7BC8}"/>
              </a:ext>
            </a:extLst>
          </p:cNvPr>
          <p:cNvSpPr/>
          <p:nvPr/>
        </p:nvSpPr>
        <p:spPr>
          <a:xfrm>
            <a:off x="5919765" y="4975029"/>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sp>
        <p:nvSpPr>
          <p:cNvPr id="11" name="Ellipse 10">
            <a:extLst>
              <a:ext uri="{FF2B5EF4-FFF2-40B4-BE49-F238E27FC236}">
                <a16:creationId xmlns:a16="http://schemas.microsoft.com/office/drawing/2014/main" id="{0EFC858D-B583-4827-A53C-0D9608225575}"/>
              </a:ext>
            </a:extLst>
          </p:cNvPr>
          <p:cNvSpPr/>
          <p:nvPr/>
        </p:nvSpPr>
        <p:spPr>
          <a:xfrm>
            <a:off x="3465230" y="5007317"/>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sp>
        <p:nvSpPr>
          <p:cNvPr id="12" name="Ellipse 11">
            <a:extLst>
              <a:ext uri="{FF2B5EF4-FFF2-40B4-BE49-F238E27FC236}">
                <a16:creationId xmlns:a16="http://schemas.microsoft.com/office/drawing/2014/main" id="{1776328A-C76C-46D0-8B1C-BD9647B88FD6}"/>
              </a:ext>
            </a:extLst>
          </p:cNvPr>
          <p:cNvSpPr/>
          <p:nvPr/>
        </p:nvSpPr>
        <p:spPr>
          <a:xfrm>
            <a:off x="7842847" y="3600128"/>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pic>
        <p:nvPicPr>
          <p:cNvPr id="7" name="Enregistrement d’écran 6">
            <a:hlinkClick r:id="" action="ppaction://media"/>
            <a:extLst>
              <a:ext uri="{FF2B5EF4-FFF2-40B4-BE49-F238E27FC236}">
                <a16:creationId xmlns:a16="http://schemas.microsoft.com/office/drawing/2014/main" id="{7BFD380D-FFEC-4735-8548-9C36FFF18EA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88422" y="2177531"/>
            <a:ext cx="5771230" cy="3786712"/>
          </a:xfrm>
          <a:prstGeom prst="rect">
            <a:avLst/>
          </a:prstGeom>
        </p:spPr>
      </p:pic>
    </p:spTree>
    <p:extLst>
      <p:ext uri="{BB962C8B-B14F-4D97-AF65-F5344CB8AC3E}">
        <p14:creationId xmlns:p14="http://schemas.microsoft.com/office/powerpoint/2010/main" val="1169521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94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DIALOG BOXES.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r>
              <a:rPr lang="en-CA" dirty="0">
                <a:latin typeface="Book Antiqua" panose="02040602050305030304" pitchFamily="18" charset="0"/>
              </a:rPr>
              <a:t>The new </a:t>
            </a:r>
            <a:r>
              <a:rPr lang="en-CA" b="1" i="1" dirty="0">
                <a:latin typeface="Book Antiqua" panose="02040602050305030304" pitchFamily="18" charset="0"/>
              </a:rPr>
              <a:t>DASP Package Manager</a:t>
            </a:r>
            <a:r>
              <a:rPr lang="en-CA" dirty="0">
                <a:latin typeface="Book Antiqua" panose="02040602050305030304" pitchFamily="18" charset="0"/>
              </a:rPr>
              <a:t> enables an easy management of the package.</a:t>
            </a:r>
          </a:p>
          <a:p>
            <a:endParaRPr lang="en-CA" dirty="0"/>
          </a:p>
        </p:txBody>
      </p:sp>
      <p:sp>
        <p:nvSpPr>
          <p:cNvPr id="10" name="Ellipse 9">
            <a:extLst>
              <a:ext uri="{FF2B5EF4-FFF2-40B4-BE49-F238E27FC236}">
                <a16:creationId xmlns:a16="http://schemas.microsoft.com/office/drawing/2014/main" id="{4E65EAB3-90E2-40E2-BB84-96FF260F7BC8}"/>
              </a:ext>
            </a:extLst>
          </p:cNvPr>
          <p:cNvSpPr/>
          <p:nvPr/>
        </p:nvSpPr>
        <p:spPr>
          <a:xfrm>
            <a:off x="5919765" y="4975029"/>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sp>
        <p:nvSpPr>
          <p:cNvPr id="11" name="Ellipse 10">
            <a:extLst>
              <a:ext uri="{FF2B5EF4-FFF2-40B4-BE49-F238E27FC236}">
                <a16:creationId xmlns:a16="http://schemas.microsoft.com/office/drawing/2014/main" id="{0EFC858D-B583-4827-A53C-0D9608225575}"/>
              </a:ext>
            </a:extLst>
          </p:cNvPr>
          <p:cNvSpPr/>
          <p:nvPr/>
        </p:nvSpPr>
        <p:spPr>
          <a:xfrm>
            <a:off x="3465230" y="5007317"/>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sp>
        <p:nvSpPr>
          <p:cNvPr id="12" name="Ellipse 11">
            <a:extLst>
              <a:ext uri="{FF2B5EF4-FFF2-40B4-BE49-F238E27FC236}">
                <a16:creationId xmlns:a16="http://schemas.microsoft.com/office/drawing/2014/main" id="{1776328A-C76C-46D0-8B1C-BD9647B88FD6}"/>
              </a:ext>
            </a:extLst>
          </p:cNvPr>
          <p:cNvSpPr/>
          <p:nvPr/>
        </p:nvSpPr>
        <p:spPr>
          <a:xfrm>
            <a:off x="7842847" y="3600128"/>
            <a:ext cx="736720" cy="355360"/>
          </a:xfrm>
          <a:prstGeom prst="ellipse">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A"/>
          </a:p>
        </p:txBody>
      </p:sp>
      <p:pic>
        <p:nvPicPr>
          <p:cNvPr id="5" name="Image 4">
            <a:extLst>
              <a:ext uri="{FF2B5EF4-FFF2-40B4-BE49-F238E27FC236}">
                <a16:creationId xmlns:a16="http://schemas.microsoft.com/office/drawing/2014/main" id="{75005C26-4D4D-4108-AB9A-E30C29A1648A}"/>
              </a:ext>
            </a:extLst>
          </p:cNvPr>
          <p:cNvPicPr>
            <a:picLocks noChangeAspect="1"/>
          </p:cNvPicPr>
          <p:nvPr/>
        </p:nvPicPr>
        <p:blipFill>
          <a:blip r:embed="rId2"/>
          <a:stretch>
            <a:fillRect/>
          </a:stretch>
        </p:blipFill>
        <p:spPr>
          <a:xfrm>
            <a:off x="3465230" y="2190423"/>
            <a:ext cx="4602351" cy="3174770"/>
          </a:xfrm>
          <a:prstGeom prst="rect">
            <a:avLst/>
          </a:prstGeom>
        </p:spPr>
      </p:pic>
    </p:spTree>
    <p:extLst>
      <p:ext uri="{BB962C8B-B14F-4D97-AF65-F5344CB8AC3E}">
        <p14:creationId xmlns:p14="http://schemas.microsoft.com/office/powerpoint/2010/main" val="1321692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DIALOG BOXES.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r>
              <a:rPr lang="en-CA" sz="1800" dirty="0">
                <a:effectLst/>
                <a:latin typeface="Book Antiqua" panose="02040602050305030304" pitchFamily="18" charset="0"/>
                <a:ea typeface="Calibri" panose="020F0502020204030204" pitchFamily="34" charset="0"/>
                <a:cs typeface="Times New Roman" panose="02020603050405020304" pitchFamily="18" charset="0"/>
              </a:rPr>
              <a:t>Now, by working with two distributions, lists of variables will be automatically loaded.</a:t>
            </a:r>
          </a:p>
          <a:p>
            <a:r>
              <a:rPr lang="en-CA" sz="1800" dirty="0">
                <a:latin typeface="Book Antiqua" panose="02040602050305030304" pitchFamily="18" charset="0"/>
                <a:cs typeface="Times New Roman" panose="02020603050405020304" pitchFamily="18" charset="0"/>
              </a:rPr>
              <a:t>The user can indicate the poverty line as a numerical value or a variable. </a:t>
            </a:r>
          </a:p>
          <a:p>
            <a:pPr marL="0" indent="0" algn="ctr">
              <a:buNone/>
            </a:pPr>
            <a:r>
              <a:rPr lang="en-CA" dirty="0"/>
              <a:t>Video 2  </a:t>
            </a:r>
          </a:p>
        </p:txBody>
      </p:sp>
      <p:pic>
        <p:nvPicPr>
          <p:cNvPr id="4" name="Enregistrement d’écran 3">
            <a:hlinkClick r:id="" action="ppaction://media"/>
            <a:extLst>
              <a:ext uri="{FF2B5EF4-FFF2-40B4-BE49-F238E27FC236}">
                <a16:creationId xmlns:a16="http://schemas.microsoft.com/office/drawing/2014/main" id="{BED3D7FB-6A49-4DB4-8D32-700DA08AA0E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22379" y="2211266"/>
            <a:ext cx="6196135" cy="4065508"/>
          </a:xfrm>
          <a:prstGeom prst="rect">
            <a:avLst/>
          </a:prstGeom>
        </p:spPr>
      </p:pic>
    </p:spTree>
    <p:extLst>
      <p:ext uri="{BB962C8B-B14F-4D97-AF65-F5344CB8AC3E}">
        <p14:creationId xmlns:p14="http://schemas.microsoft.com/office/powerpoint/2010/main" val="2167149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2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DASP CURVES.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r>
              <a:rPr lang="en-CA" sz="1800" dirty="0">
                <a:effectLst/>
                <a:latin typeface="Book Antiqua" panose="02040602050305030304" pitchFamily="18" charset="0"/>
                <a:ea typeface="Calibri" panose="020F0502020204030204" pitchFamily="34" charset="0"/>
                <a:cs typeface="Times New Roman" panose="02020603050405020304" pitchFamily="18" charset="0"/>
              </a:rPr>
              <a:t>All of the DASP curves are improved. </a:t>
            </a:r>
          </a:p>
          <a:p>
            <a:r>
              <a:rPr lang="en-CA" sz="1800" dirty="0">
                <a:effectLst/>
                <a:latin typeface="Book Antiqua" panose="02040602050305030304" pitchFamily="18" charset="0"/>
                <a:ea typeface="Calibri" panose="020F0502020204030204" pitchFamily="34" charset="0"/>
                <a:cs typeface="Times New Roman" panose="02020603050405020304" pitchFamily="18" charset="0"/>
              </a:rPr>
              <a:t>Also, for many DASP curves, the user can display the confidence interval. </a:t>
            </a:r>
            <a:endParaRPr lang="en-CA" dirty="0"/>
          </a:p>
          <a:p>
            <a:endParaRPr lang="en-CA" dirty="0"/>
          </a:p>
        </p:txBody>
      </p:sp>
      <p:pic>
        <p:nvPicPr>
          <p:cNvPr id="8" name="Image 7">
            <a:extLst>
              <a:ext uri="{FF2B5EF4-FFF2-40B4-BE49-F238E27FC236}">
                <a16:creationId xmlns:a16="http://schemas.microsoft.com/office/drawing/2014/main" id="{F07226F0-F824-4A9D-BF5F-67E441F97996}"/>
              </a:ext>
            </a:extLst>
          </p:cNvPr>
          <p:cNvPicPr>
            <a:picLocks noChangeAspect="1"/>
          </p:cNvPicPr>
          <p:nvPr/>
        </p:nvPicPr>
        <p:blipFill>
          <a:blip r:embed="rId2"/>
          <a:stretch>
            <a:fillRect/>
          </a:stretch>
        </p:blipFill>
        <p:spPr>
          <a:xfrm>
            <a:off x="6096000" y="1945448"/>
            <a:ext cx="4972874" cy="3631467"/>
          </a:xfrm>
          <a:prstGeom prst="rect">
            <a:avLst/>
          </a:prstGeom>
        </p:spPr>
      </p:pic>
      <p:pic>
        <p:nvPicPr>
          <p:cNvPr id="6" name="Image 5">
            <a:extLst>
              <a:ext uri="{FF2B5EF4-FFF2-40B4-BE49-F238E27FC236}">
                <a16:creationId xmlns:a16="http://schemas.microsoft.com/office/drawing/2014/main" id="{86F4B91E-7CBC-43B6-B7DC-BAB3B5FD7E73}"/>
              </a:ext>
            </a:extLst>
          </p:cNvPr>
          <p:cNvPicPr>
            <a:picLocks noChangeAspect="1"/>
          </p:cNvPicPr>
          <p:nvPr/>
        </p:nvPicPr>
        <p:blipFill>
          <a:blip r:embed="rId3"/>
          <a:stretch>
            <a:fillRect/>
          </a:stretch>
        </p:blipFill>
        <p:spPr>
          <a:xfrm>
            <a:off x="416546" y="2136489"/>
            <a:ext cx="4889188" cy="2851123"/>
          </a:xfrm>
          <a:prstGeom prst="rect">
            <a:avLst/>
          </a:prstGeom>
        </p:spPr>
      </p:pic>
    </p:spTree>
    <p:extLst>
      <p:ext uri="{BB962C8B-B14F-4D97-AF65-F5344CB8AC3E}">
        <p14:creationId xmlns:p14="http://schemas.microsoft.com/office/powerpoint/2010/main" val="1615371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lstStyle/>
          <a:p>
            <a:r>
              <a:rPr lang="en-CA" dirty="0">
                <a:latin typeface="Book Antiqua" panose="02040602050305030304" pitchFamily="18" charset="0"/>
              </a:rPr>
              <a:t>DASP HELP.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For the most popular modules, d</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ynamic examples were added (click and watch). This will help to practice easily, and to be familiar with the DASP package. </a:t>
            </a:r>
          </a:p>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F</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or the datafiles of the different examples in help files, the user can open them  by using the command </a:t>
            </a:r>
            <a:r>
              <a:rPr lang="en-CA" sz="1800" i="1" dirty="0" err="1">
                <a:effectLst/>
                <a:latin typeface="Book Antiqua" panose="02040602050305030304" pitchFamily="18" charset="0"/>
                <a:ea typeface="Calibri" panose="020F0502020204030204" pitchFamily="34" charset="0"/>
                <a:cs typeface="Times New Roman" panose="02020603050405020304" pitchFamily="18" charset="0"/>
              </a:rPr>
              <a:t>sysuse</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a:t>
            </a: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6" name="Image 5">
            <a:extLst>
              <a:ext uri="{FF2B5EF4-FFF2-40B4-BE49-F238E27FC236}">
                <a16:creationId xmlns:a16="http://schemas.microsoft.com/office/drawing/2014/main" id="{86BAAFE2-702B-41C4-8A8E-B05660323BB0}"/>
              </a:ext>
            </a:extLst>
          </p:cNvPr>
          <p:cNvPicPr>
            <a:picLocks noChangeAspect="1"/>
          </p:cNvPicPr>
          <p:nvPr/>
        </p:nvPicPr>
        <p:blipFill>
          <a:blip r:embed="rId2"/>
          <a:stretch>
            <a:fillRect/>
          </a:stretch>
        </p:blipFill>
        <p:spPr>
          <a:xfrm>
            <a:off x="3356219" y="2239354"/>
            <a:ext cx="5389712" cy="4363416"/>
          </a:xfrm>
          <a:prstGeom prst="rect">
            <a:avLst/>
          </a:prstGeom>
        </p:spPr>
      </p:pic>
    </p:spTree>
    <p:extLst>
      <p:ext uri="{BB962C8B-B14F-4D97-AF65-F5344CB8AC3E}">
        <p14:creationId xmlns:p14="http://schemas.microsoft.com/office/powerpoint/2010/main" val="161978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fontScale="90000"/>
          </a:bodyPr>
          <a:lstStyle/>
          <a:p>
            <a:r>
              <a:rPr lang="en-CA" dirty="0">
                <a:latin typeface="Book Antiqua" panose="02040602050305030304" pitchFamily="18" charset="0"/>
              </a:rPr>
              <a:t>DASP and SAVING IN EXCEL FORMAT RESULTS.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For a set of modules with long results, the user can save these results in an Excel file (remember that the older format was *.xml)</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a:t>
            </a: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8" name="Image 7">
            <a:extLst>
              <a:ext uri="{FF2B5EF4-FFF2-40B4-BE49-F238E27FC236}">
                <a16:creationId xmlns:a16="http://schemas.microsoft.com/office/drawing/2014/main" id="{0FD0035C-F78B-4C95-9F45-48C4F4BDCECB}"/>
              </a:ext>
            </a:extLst>
          </p:cNvPr>
          <p:cNvPicPr>
            <a:picLocks noChangeAspect="1"/>
          </p:cNvPicPr>
          <p:nvPr/>
        </p:nvPicPr>
        <p:blipFill>
          <a:blip r:embed="rId2"/>
          <a:stretch>
            <a:fillRect/>
          </a:stretch>
        </p:blipFill>
        <p:spPr>
          <a:xfrm>
            <a:off x="933179" y="4365031"/>
            <a:ext cx="4112632" cy="2170302"/>
          </a:xfrm>
          <a:prstGeom prst="rect">
            <a:avLst/>
          </a:prstGeom>
        </p:spPr>
      </p:pic>
      <p:pic>
        <p:nvPicPr>
          <p:cNvPr id="12" name="Image 11">
            <a:extLst>
              <a:ext uri="{FF2B5EF4-FFF2-40B4-BE49-F238E27FC236}">
                <a16:creationId xmlns:a16="http://schemas.microsoft.com/office/drawing/2014/main" id="{89017517-F5EA-4BE4-B181-736DCA896074}"/>
              </a:ext>
            </a:extLst>
          </p:cNvPr>
          <p:cNvPicPr>
            <a:picLocks noChangeAspect="1"/>
          </p:cNvPicPr>
          <p:nvPr/>
        </p:nvPicPr>
        <p:blipFill>
          <a:blip r:embed="rId3"/>
          <a:stretch>
            <a:fillRect/>
          </a:stretch>
        </p:blipFill>
        <p:spPr>
          <a:xfrm>
            <a:off x="5875592" y="2054149"/>
            <a:ext cx="5088539" cy="4481184"/>
          </a:xfrm>
          <a:prstGeom prst="rect">
            <a:avLst/>
          </a:prstGeom>
        </p:spPr>
      </p:pic>
      <p:pic>
        <p:nvPicPr>
          <p:cNvPr id="6" name="Image 5">
            <a:extLst>
              <a:ext uri="{FF2B5EF4-FFF2-40B4-BE49-F238E27FC236}">
                <a16:creationId xmlns:a16="http://schemas.microsoft.com/office/drawing/2014/main" id="{D11E7742-E034-46B6-8752-1BB6D3B7DB28}"/>
              </a:ext>
            </a:extLst>
          </p:cNvPr>
          <p:cNvPicPr>
            <a:picLocks noChangeAspect="1"/>
          </p:cNvPicPr>
          <p:nvPr/>
        </p:nvPicPr>
        <p:blipFill>
          <a:blip r:embed="rId4"/>
          <a:stretch>
            <a:fillRect/>
          </a:stretch>
        </p:blipFill>
        <p:spPr>
          <a:xfrm>
            <a:off x="933179" y="2054149"/>
            <a:ext cx="4081988" cy="2154131"/>
          </a:xfrm>
          <a:prstGeom prst="rect">
            <a:avLst/>
          </a:prstGeom>
        </p:spPr>
      </p:pic>
    </p:spTree>
    <p:extLst>
      <p:ext uri="{BB962C8B-B14F-4D97-AF65-F5344CB8AC3E}">
        <p14:creationId xmlns:p14="http://schemas.microsoft.com/office/powerpoint/2010/main" val="898572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762CE7D-DB35-4D35-BE6A-7E73274524DF}"/>
              </a:ext>
            </a:extLst>
          </p:cNvPr>
          <p:cNvSpPr>
            <a:spLocks noGrp="1"/>
          </p:cNvSpPr>
          <p:nvPr>
            <p:ph type="title"/>
          </p:nvPr>
        </p:nvSpPr>
        <p:spPr>
          <a:xfrm>
            <a:off x="1098076" y="0"/>
            <a:ext cx="9905998" cy="658715"/>
          </a:xfrm>
        </p:spPr>
        <p:txBody>
          <a:bodyPr>
            <a:normAutofit/>
          </a:bodyPr>
          <a:lstStyle/>
          <a:p>
            <a:r>
              <a:rPr lang="en-CA" dirty="0">
                <a:latin typeface="Book Antiqua" panose="02040602050305030304" pitchFamily="18" charset="0"/>
              </a:rPr>
              <a:t>DASP and MULTIDIMENIONAL POVERTY.  </a:t>
            </a:r>
          </a:p>
        </p:txBody>
      </p:sp>
      <p:sp>
        <p:nvSpPr>
          <p:cNvPr id="3" name="Espace réservé du contenu 2">
            <a:extLst>
              <a:ext uri="{FF2B5EF4-FFF2-40B4-BE49-F238E27FC236}">
                <a16:creationId xmlns:a16="http://schemas.microsoft.com/office/drawing/2014/main" id="{B80CAE50-3E7D-400F-AB21-2F016C6E9435}"/>
              </a:ext>
            </a:extLst>
          </p:cNvPr>
          <p:cNvSpPr>
            <a:spLocks noGrp="1"/>
          </p:cNvSpPr>
          <p:nvPr>
            <p:ph idx="1"/>
          </p:nvPr>
        </p:nvSpPr>
        <p:spPr>
          <a:xfrm>
            <a:off x="1041738" y="732710"/>
            <a:ext cx="10217083" cy="1633463"/>
          </a:xfrm>
        </p:spPr>
        <p:txBody>
          <a:bodyPr>
            <a:normAutofit/>
          </a:bodyPr>
          <a:lstStyle/>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For all MD Poverty indices, the user can select until 10 dimensions</a:t>
            </a:r>
            <a:r>
              <a:rPr lang="en-CA" sz="1800" dirty="0">
                <a:effectLst/>
                <a:latin typeface="Book Antiqua" panose="02040602050305030304" pitchFamily="18" charset="0"/>
                <a:ea typeface="Calibri" panose="020F0502020204030204" pitchFamily="34" charset="0"/>
                <a:cs typeface="Times New Roman" panose="02020603050405020304" pitchFamily="18" charset="0"/>
              </a:rPr>
              <a:t>.</a:t>
            </a:r>
          </a:p>
          <a:p>
            <a:pPr algn="just">
              <a:lnSpc>
                <a:spcPct val="107000"/>
              </a:lnSpc>
              <a:spcAft>
                <a:spcPts val="800"/>
              </a:spcAft>
            </a:pPr>
            <a:r>
              <a:rPr lang="en-CA" sz="1800" dirty="0">
                <a:latin typeface="Book Antiqua" panose="02040602050305030304" pitchFamily="18" charset="0"/>
                <a:ea typeface="Calibri" panose="020F0502020204030204" pitchFamily="34" charset="0"/>
                <a:cs typeface="Times New Roman" panose="02020603050405020304" pitchFamily="18" charset="0"/>
              </a:rPr>
              <a:t>Otherwise, the user can put the parameter values as a variable, and then estimate for any number of dimensions. </a:t>
            </a:r>
            <a:endParaRPr lang="en-CA" sz="1800" dirty="0">
              <a:effectLst/>
              <a:latin typeface="Book Antiqua" panose="0204060205030503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fr-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pic>
        <p:nvPicPr>
          <p:cNvPr id="5" name="Image 4">
            <a:extLst>
              <a:ext uri="{FF2B5EF4-FFF2-40B4-BE49-F238E27FC236}">
                <a16:creationId xmlns:a16="http://schemas.microsoft.com/office/drawing/2014/main" id="{23D4CE2E-697C-4D75-84AC-CCC628477967}"/>
              </a:ext>
            </a:extLst>
          </p:cNvPr>
          <p:cNvPicPr>
            <a:picLocks noChangeAspect="1"/>
          </p:cNvPicPr>
          <p:nvPr/>
        </p:nvPicPr>
        <p:blipFill>
          <a:blip r:embed="rId2"/>
          <a:stretch>
            <a:fillRect/>
          </a:stretch>
        </p:blipFill>
        <p:spPr>
          <a:xfrm>
            <a:off x="569535" y="2288061"/>
            <a:ext cx="4359803" cy="3654114"/>
          </a:xfrm>
          <a:prstGeom prst="rect">
            <a:avLst/>
          </a:prstGeom>
        </p:spPr>
      </p:pic>
      <p:pic>
        <p:nvPicPr>
          <p:cNvPr id="16" name="Image 15">
            <a:extLst>
              <a:ext uri="{FF2B5EF4-FFF2-40B4-BE49-F238E27FC236}">
                <a16:creationId xmlns:a16="http://schemas.microsoft.com/office/drawing/2014/main" id="{13C15CC5-5116-45ED-98AF-05EC19F89BAB}"/>
              </a:ext>
            </a:extLst>
          </p:cNvPr>
          <p:cNvPicPr>
            <a:picLocks noChangeAspect="1"/>
          </p:cNvPicPr>
          <p:nvPr/>
        </p:nvPicPr>
        <p:blipFill>
          <a:blip r:embed="rId3"/>
          <a:stretch>
            <a:fillRect/>
          </a:stretch>
        </p:blipFill>
        <p:spPr>
          <a:xfrm>
            <a:off x="4980855" y="2288061"/>
            <a:ext cx="4304567" cy="3593545"/>
          </a:xfrm>
          <a:prstGeom prst="rect">
            <a:avLst/>
          </a:prstGeom>
        </p:spPr>
      </p:pic>
      <p:pic>
        <p:nvPicPr>
          <p:cNvPr id="18" name="Image 17">
            <a:extLst>
              <a:ext uri="{FF2B5EF4-FFF2-40B4-BE49-F238E27FC236}">
                <a16:creationId xmlns:a16="http://schemas.microsoft.com/office/drawing/2014/main" id="{520D84FB-4EF7-448F-8EDD-497825880DF9}"/>
              </a:ext>
            </a:extLst>
          </p:cNvPr>
          <p:cNvPicPr>
            <a:picLocks noChangeAspect="1"/>
          </p:cNvPicPr>
          <p:nvPr/>
        </p:nvPicPr>
        <p:blipFill>
          <a:blip r:embed="rId4"/>
          <a:stretch>
            <a:fillRect/>
          </a:stretch>
        </p:blipFill>
        <p:spPr>
          <a:xfrm>
            <a:off x="9418838" y="2288060"/>
            <a:ext cx="1903124" cy="3593545"/>
          </a:xfrm>
          <a:prstGeom prst="rect">
            <a:avLst/>
          </a:prstGeom>
        </p:spPr>
      </p:pic>
      <p:cxnSp>
        <p:nvCxnSpPr>
          <p:cNvPr id="20" name="Connecteur droit avec flèche 19">
            <a:extLst>
              <a:ext uri="{FF2B5EF4-FFF2-40B4-BE49-F238E27FC236}">
                <a16:creationId xmlns:a16="http://schemas.microsoft.com/office/drawing/2014/main" id="{B816610D-0B29-4D30-9198-E68D396AA186}"/>
              </a:ext>
            </a:extLst>
          </p:cNvPr>
          <p:cNvCxnSpPr>
            <a:cxnSpLocks/>
          </p:cNvCxnSpPr>
          <p:nvPr/>
        </p:nvCxnSpPr>
        <p:spPr>
          <a:xfrm flipV="1">
            <a:off x="8063833" y="3158232"/>
            <a:ext cx="2188297" cy="14757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76212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1889</TotalTime>
  <Words>421</Words>
  <Application>Microsoft Office PowerPoint</Application>
  <PresentationFormat>Grand écran</PresentationFormat>
  <Paragraphs>42</Paragraphs>
  <Slides>15</Slides>
  <Notes>0</Notes>
  <HiddenSlides>0</HiddenSlides>
  <MMClips>2</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15</vt:i4>
      </vt:variant>
    </vt:vector>
  </HeadingPairs>
  <TitlesOfParts>
    <vt:vector size="20" baseType="lpstr">
      <vt:lpstr>Arial</vt:lpstr>
      <vt:lpstr>Book Antiqua</vt:lpstr>
      <vt:lpstr>Calibri</vt:lpstr>
      <vt:lpstr>Tw Cen MT</vt:lpstr>
      <vt:lpstr>Circuit</vt:lpstr>
      <vt:lpstr>DASP 3.01</vt:lpstr>
      <vt:lpstr>DASP 3.0 a NEW PEP realisation.  </vt:lpstr>
      <vt:lpstr>DIALOG BOXES.  </vt:lpstr>
      <vt:lpstr>DIALOG BOXES.  </vt:lpstr>
      <vt:lpstr>DIALOG BOXES.  </vt:lpstr>
      <vt:lpstr>DASP CURVES.  </vt:lpstr>
      <vt:lpstr>DASP HELP.  </vt:lpstr>
      <vt:lpstr>DASP and SAVING IN EXCEL FORMAT RESULTS.  </vt:lpstr>
      <vt:lpstr>DASP and MULTIDIMENIONAL POVERTY.  </vt:lpstr>
      <vt:lpstr>DASP 3.01 and ADDED MODULES.  </vt:lpstr>
      <vt:lpstr>DASP 3.01 and ADDED MODULES.  </vt:lpstr>
      <vt:lpstr>DASP 3.01: NEW MODULES.  </vt:lpstr>
      <vt:lpstr>DASP 3.01: NEW MODULES.  </vt:lpstr>
      <vt:lpstr>DASP 3.01: SOME IMPROVED MODULES.  </vt:lpstr>
      <vt:lpstr>DASP 3.01 USUER MANUAL IS UPDATED.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DASP 3.01</dc:title>
  <dc:creator>Abdelkrim Araar</dc:creator>
  <cp:lastModifiedBy>Abdelkrim Araar</cp:lastModifiedBy>
  <cp:revision>31</cp:revision>
  <dcterms:created xsi:type="dcterms:W3CDTF">2021-09-19T12:36:38Z</dcterms:created>
  <dcterms:modified xsi:type="dcterms:W3CDTF">2021-09-22T14:12:04Z</dcterms:modified>
</cp:coreProperties>
</file>

<file path=docProps/thumbnail.jpeg>
</file>